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7853763b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7853763b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7853763b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7853763b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7853763b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7853763b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7853763b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7853763b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7853763b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7853763b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7853763b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7853763b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7853763b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7853763b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7853763b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7853763b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7853763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7853763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d0a537c8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d0a537c8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853763b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853763b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d0a537c8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dd0a537c8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d0a537c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d0a537c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71ef077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71ef0770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6dfa846e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6dfa846e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6dfa846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6dfa846e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6dfa846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6dfa846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6dfa846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6dfa846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71ef0770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71ef0770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71ef0770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71ef0770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74002df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74002df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7853763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7853763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7853763b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7853763b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7853763b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7853763b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7853763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7853763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853763b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853763b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7853763b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7853763b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7853763b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7853763b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ZPasfZpw7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5" y="744575"/>
            <a:ext cx="3545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7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580"/>
              <a:t>La Casa del Volontariato di Ferrara - quale futuro?</a:t>
            </a:r>
            <a:endParaRPr sz="35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6575" y="3372850"/>
            <a:ext cx="3590100" cy="9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21.01.25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450" y="74200"/>
            <a:ext cx="4963550" cy="49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220">
                <a:solidFill>
                  <a:srgbClr val="FF9900"/>
                </a:solidFill>
              </a:rPr>
              <a:t>una possibile sintesi dei contributi</a:t>
            </a:r>
            <a:endParaRPr sz="3220">
              <a:solidFill>
                <a:srgbClr val="FF9900"/>
              </a:solidFill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Criticità principali sulla proposta di trasferimento: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b="1"/>
              <a:t>1. Accessibilità e Mobilità: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La nuova sede in via Bologna viene considerata troppo decentrata e di difficile raggiungimento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Forte preoccupazione per chi si sposta in bicicletta o a piedi (molti volontari e utenti)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Trasporto pubblico limitato, specialmente nelle ore serali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Problematiche per anziani e persone con disabilità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Rischio di aumentare l'uso dell'auto privata, con impatti ambientali negativi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2. Impatto sul Ruolo Sociale: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L'attuale sede CSV e delle associazioni è percepita come "Casa del Volontariato" centrale e integrata nel tessuto urbano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Timore che il decentramento riduca la partecipazione e l'aggregazione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Preoccupazione per l'accessibilità da parte delle persone fragili, frequenti beneficiari dei servizi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- Rischio di isolamento delle associazioni e perdita della dimensione comunitaria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3. Aspetti Operativi:</a:t>
            </a:r>
            <a:endParaRPr sz="1400" b="1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Dubbi sulla capacità e adeguatezza degli spazi nella nuova sede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Richieste di chiarimenti sui costi di gestione per le associazioni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Necessità di sale riunioni ampie per incontri e formazione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Preoccupazioni per la sicurezza negli orari serali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it" sz="14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4. Aspetti Positivi della Sede Attuale:</a:t>
            </a:r>
            <a:endParaRPr sz="1400" b="1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090"/>
              <a:buFont typeface="Arial"/>
              <a:buNone/>
            </a:pPr>
            <a:r>
              <a:rPr lang="it" sz="1308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Posizione strategica e facilmente raggiungibile solo in auto</a:t>
            </a:r>
            <a:endParaRPr sz="1308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090"/>
              <a:buFont typeface="Arial"/>
              <a:buNone/>
            </a:pPr>
            <a:r>
              <a:rPr lang="it" sz="1308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Poca integrazione con altri servizi del territorio</a:t>
            </a:r>
            <a:endParaRPr sz="1308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090"/>
              <a:buFont typeface="Arial"/>
              <a:buNone/>
            </a:pPr>
            <a:r>
              <a:rPr lang="it" sz="1308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Presenza di parcheggio auto</a:t>
            </a:r>
            <a:endParaRPr sz="1308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08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Spazi funzionali alle esigenze delle associazioni</a:t>
            </a:r>
            <a:endParaRPr sz="1608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Pochi elementi positivi vengono evidenziati per la nuova sede, principalmente: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Maggiore ampiezza degli spazi (da alcuni)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Facilità di parcheggio auto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 Migliore accessibilità per chi viene da fuori città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La maggioranza delle risposte esprime contrarietà al trasferimento, evidenziando come la posizione centrale sia strategica per la missione sociale del CSV.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9900"/>
                </a:solidFill>
              </a:rPr>
              <a:t>alcune risposte dal sondaggio dei singoli - 126 risposte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602150"/>
            <a:ext cx="6135300" cy="29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 CUI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11 sono cittadini che non appartengono a realtà formali o informali del Terzo Settore</a:t>
            </a:r>
            <a:br>
              <a:rPr lang="it"/>
            </a:br>
            <a:r>
              <a:rPr lang="it"/>
              <a:t>115 sono volontari e/o cittadini attivi in associazioni, comitati, gruppi informali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7" descr="Grafico delle risposte di Moduli. Titolo della domanda: 2. Come arrivi alla casa del volontariato, prevalentemente?. Numero di risposte: 116 risposte." title="2. Come arrivi alla casa del volontariato, prevalentement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87" y="732858"/>
            <a:ext cx="8748027" cy="367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8" descr="Grafico delle risposte di Moduli. Titolo della domanda: 4. Saresti disponibile a svolgere le stesse attività che ora svolgi in via Ravenna 52  presso il locali di Via Bologna 637?. Numero di risposte: 126 risposte." title="4. Saresti disponibile a svolgere le stesse attività che ora svolgi in via Ravenna 52  presso il locali di Via Bologna 637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0075"/>
            <a:ext cx="8979420" cy="40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>
                <a:solidFill>
                  <a:srgbClr val="FF9900"/>
                </a:solidFill>
              </a:rPr>
              <a:t>e ora? che facciamo?</a:t>
            </a:r>
            <a:endParaRPr b="1" i="1">
              <a:solidFill>
                <a:srgbClr val="FF9900"/>
              </a:solidFill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1817925" y="2092775"/>
            <a:ext cx="5105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2"/>
                </a:solidFill>
              </a:rPr>
              <a:t>proposte? </a:t>
            </a:r>
            <a:endParaRPr sz="2100" b="1">
              <a:solidFill>
                <a:schemeClr val="dk2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2"/>
                </a:solidFill>
              </a:rPr>
              <a:t>piste da perlustrare? </a:t>
            </a:r>
            <a:endParaRPr sz="2100" b="1">
              <a:solidFill>
                <a:schemeClr val="dk2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2"/>
                </a:solidFill>
              </a:rPr>
              <a:t>piano A, B, C....</a:t>
            </a:r>
            <a:endParaRPr sz="21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311705" y="744575"/>
            <a:ext cx="3545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7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580"/>
              <a:t>La Casa del Volontariato di Ferrara - quale futuro?</a:t>
            </a:r>
            <a:endParaRPr sz="3580"/>
          </a:p>
        </p:txBody>
      </p:sp>
      <p:sp>
        <p:nvSpPr>
          <p:cNvPr id="161" name="Google Shape;161;p30"/>
          <p:cNvSpPr txBox="1">
            <a:spLocks noGrp="1"/>
          </p:cNvSpPr>
          <p:nvPr>
            <p:ph type="subTitle" idx="1"/>
          </p:nvPr>
        </p:nvSpPr>
        <p:spPr>
          <a:xfrm>
            <a:off x="266575" y="3372850"/>
            <a:ext cx="3590100" cy="9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1.10.2024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450" y="74200"/>
            <a:ext cx="4963550" cy="49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220">
                <a:solidFill>
                  <a:srgbClr val="FF9900"/>
                </a:solidFill>
              </a:rPr>
              <a:t>CHI LA ABITA?</a:t>
            </a:r>
            <a:endParaRPr sz="3220">
              <a:solidFill>
                <a:srgbClr val="FF9900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/>
              <a:t>23 ASSOCIAZIONI</a:t>
            </a:r>
            <a:r>
              <a:rPr lang="it"/>
              <a:t> (volontariato, promozione sociale) hanno la sede operativa e legale = condividono la sede nelle sale comuni + spazi in condivisione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u="sng"/>
              <a:t>22 ASSOCIAZIONI HANNO SEDE LEGALE</a:t>
            </a:r>
            <a:r>
              <a:rPr lang="it"/>
              <a:t> (indirizzo legale, posta, utilizzo spazi comuni ..)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u="sng"/>
              <a:t>17 gruppi di Auto mutuo aiuto si incontrano periodicamente presso la casa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u="sng"/>
              <a:t>CSV:</a:t>
            </a:r>
            <a:r>
              <a:rPr lang="it"/>
              <a:t> ha gli uffici, organizza e ospita incontri di progetto, formazione UNIVOL e altra formazione, colloqui, consulenze, ecc. Lavorano complessivamente 12 operatori del CSV, di cui 3 a tempo pieno e 9 part-time o con collaborazioni continuative.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 b="1">
                <a:solidFill>
                  <a:srgbClr val="FF9900"/>
                </a:solidFill>
              </a:rPr>
              <a:t>dove siamo …</a:t>
            </a:r>
            <a:endParaRPr sz="2620" b="1">
              <a:solidFill>
                <a:srgbClr val="FF99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sulle SPESE: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da una verifica con l’ufficio tecnico del Comune e comparando con le spese della Coldiretti sembra che le spese siano abbastanza simili a quelle attuali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l’Amministrazione ha confermato che se non sono utilizzati degli spazi, rimarranno a carico dell’amministrazione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Non è necessaria la modifica dello Statuto con spese notarili in caso di cambio sede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COMODATO - scade a giugno 2025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INTERLOCUZIONE CON PRESIDENTE DELLA CONTRADA - rimangono dubbi..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320">
                <a:solidFill>
                  <a:srgbClr val="FF9900"/>
                </a:solidFill>
              </a:rPr>
              <a:t>CHI LA VIVE? </a:t>
            </a:r>
            <a:endParaRPr sz="3320">
              <a:solidFill>
                <a:srgbClr val="FF9900"/>
              </a:solidFill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Oltre agli enti sopra, molti gruppi, attività e realtà anche informali si incontrano e sono ospitati presso la casa, tra cui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it" u="sng"/>
              <a:t>gruppi di auto aiuto</a:t>
            </a:r>
            <a:r>
              <a:rPr lang="it"/>
              <a:t> (i gruppi informali si incontrano regolarmente presso i locali (genitori di figli adolescenti, parkinson, salute mentale, famiglie affidatarie /adottive, contrasto alla violenza, fibromialgia; altri a cadenza periodica.)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u="sng"/>
              <a:t>copresc </a:t>
            </a:r>
            <a:r>
              <a:rPr lang="it"/>
              <a:t>(coordinamento degli enti di servizio civile della provincia) è presente qui con un operatore e relativa postazione /telefono. Presso la sala riunioni vengono realizzati, oltre agli incontri di rete e progettazione degli enti, anche le formazioni ai ragazzi nell’anno di Servizio Civile (Regionale e Universale)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sede de</a:t>
            </a:r>
            <a:r>
              <a:rPr lang="it" u="sng"/>
              <a:t>l Forum del Terzo settore </a:t>
            </a:r>
            <a:r>
              <a:rPr lang="it"/>
              <a:t>per tutte le attività e incontri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u="sng"/>
              <a:t>aiuto compiti al sabato mattina</a:t>
            </a:r>
            <a:r>
              <a:rPr lang="it"/>
              <a:t> (progetto volontariato accogliente e di prossimità) - con volontari e bambini in situazioni di disagio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u="sng"/>
              <a:t>diversi ETS ed Enti pubblici</a:t>
            </a:r>
            <a:r>
              <a:rPr lang="it"/>
              <a:t> utilizzano la sala riunioni o altre sale per incontri, assemblee, percorsi di formazione, ecc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 b="1">
                <a:solidFill>
                  <a:srgbClr val="FF9900"/>
                </a:solidFill>
              </a:rPr>
              <a:t>UTILIZZO DELLA SALA RIUNIONI SU PRENOTAZIONE</a:t>
            </a:r>
            <a:endParaRPr sz="2620" b="1">
              <a:solidFill>
                <a:srgbClr val="FF9900"/>
              </a:solidFill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La sala riunioni e in caso di bisogno anche le due sale più grandi delle associazioni vengono utilizzate per le diverse iniziative: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/>
              <a:t>In particolare </a:t>
            </a:r>
            <a:r>
              <a:rPr lang="it" sz="2000" b="1"/>
              <a:t>nel 2023 state utilizzate per 496 volte </a:t>
            </a:r>
            <a:br>
              <a:rPr lang="it" sz="2000" b="1"/>
            </a:br>
            <a:r>
              <a:rPr lang="it" sz="2000"/>
              <a:t>da 11 Gruppi di Auto-mutuo-aiuto, 14 Associazioni di Promozione Sociale, 21 Organizzazioni di Volontariato, 1 Cooperativa Sociale, 2 Enti pubblici, 1 Fondazione del Terzo Settore, 7 privati.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786"/>
              <a:buFont typeface="Arial"/>
              <a:buNone/>
            </a:pPr>
            <a:r>
              <a:rPr lang="it" sz="2620" b="1">
                <a:solidFill>
                  <a:srgbClr val="FF9900"/>
                </a:solidFill>
              </a:rPr>
              <a:t>SPAZI OGGI A DISPOSIZIONE</a:t>
            </a:r>
            <a:endParaRPr sz="262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50" y="1152475"/>
            <a:ext cx="6848399" cy="40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11700" y="1365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I mq complessivi del piano, comprensivi degli spazi comuni (corridoio/atrio, bagni, ecc.) sono quasi 450, di cui: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it" sz="2000"/>
              <a:t>sala riunioni è di circa 80mq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it" sz="2000"/>
              <a:t>4 spazi per le sedi delle associazioni, per circa 140 mq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it" sz="2000"/>
              <a:t>3 per il csv (aule “segreteria” e “uffici”) per circa altri 140 mq.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it" sz="2000"/>
              <a:t>gli spazi comuni (corridoio, atrio, vani scale, bagni) per circa 90 mq</a:t>
            </a:r>
            <a:endParaRPr sz="2000" b="1"/>
          </a:p>
        </p:txBody>
      </p:sp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 b="1">
                <a:solidFill>
                  <a:srgbClr val="FF9900"/>
                </a:solidFill>
              </a:rPr>
              <a:t>SPAZI OGGI A DISPOSIZIONE</a:t>
            </a:r>
            <a:endParaRPr sz="2620"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 b="1">
                <a:solidFill>
                  <a:srgbClr val="FF9900"/>
                </a:solidFill>
              </a:rPr>
              <a:t>Proposta in via Bologna 637 (ex sede coldiretti)</a:t>
            </a:r>
            <a:endParaRPr sz="2620" b="1">
              <a:solidFill>
                <a:srgbClr val="FF9900"/>
              </a:solidFill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311700" y="1365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b="1"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t="13204" b="20371"/>
          <a:stretch/>
        </p:blipFill>
        <p:spPr>
          <a:xfrm>
            <a:off x="700813" y="1405075"/>
            <a:ext cx="6697631" cy="333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6"/>
          <p:cNvCxnSpPr/>
          <p:nvPr/>
        </p:nvCxnSpPr>
        <p:spPr>
          <a:xfrm rot="10800000" flipH="1">
            <a:off x="3702600" y="4302550"/>
            <a:ext cx="272400" cy="22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36"/>
          <p:cNvCxnSpPr/>
          <p:nvPr/>
        </p:nvCxnSpPr>
        <p:spPr>
          <a:xfrm rot="10800000" flipH="1">
            <a:off x="5399900" y="4106475"/>
            <a:ext cx="272400" cy="22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36"/>
          <p:cNvCxnSpPr/>
          <p:nvPr/>
        </p:nvCxnSpPr>
        <p:spPr>
          <a:xfrm rot="10800000" flipH="1">
            <a:off x="6539675" y="4084275"/>
            <a:ext cx="272400" cy="222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20" b="1">
                <a:solidFill>
                  <a:srgbClr val="FF9900"/>
                </a:solidFill>
              </a:rPr>
              <a:t>Sala riunioni PT - spazio condiviso con altri enti</a:t>
            </a:r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00" y="1152475"/>
            <a:ext cx="4555203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20" b="1">
                <a:solidFill>
                  <a:srgbClr val="FF9900"/>
                </a:solidFill>
              </a:rPr>
              <a:t>Spazio per csv e associazioni - 1 piano </a:t>
            </a:r>
            <a:endParaRPr sz="2620" b="1">
              <a:solidFill>
                <a:srgbClr val="FF9900"/>
              </a:solidFill>
            </a:endParaRPr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   Sala riunioni</a:t>
            </a: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86200"/>
            <a:ext cx="2162124" cy="3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075" y="1486200"/>
            <a:ext cx="4110223" cy="30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 txBox="1"/>
          <p:nvPr/>
        </p:nvSpPr>
        <p:spPr>
          <a:xfrm>
            <a:off x="5873750" y="1017725"/>
            <a:ext cx="19431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1 sala - ufficio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25" y="795075"/>
            <a:ext cx="7843125" cy="41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199650" y="258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20" b="1">
                <a:solidFill>
                  <a:srgbClr val="FF9900"/>
                </a:solidFill>
              </a:rPr>
              <a:t>Proposta in via Bologna 637 (ex Coldiretti): primo piano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2" name="Google Shape;232;p40" title="Filmat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49" y="445025"/>
            <a:ext cx="6765176" cy="38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25" y="127000"/>
            <a:ext cx="3302300" cy="440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475" y="222250"/>
            <a:ext cx="2909549" cy="43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 b="1">
                <a:solidFill>
                  <a:srgbClr val="FF9900"/>
                </a:solidFill>
              </a:rPr>
              <a:t>sondaggio ENTI che hanno sede legale e/o operativa presso la casa</a:t>
            </a:r>
            <a:endParaRPr sz="2620" b="1">
              <a:solidFill>
                <a:srgbClr val="FF99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254575"/>
            <a:ext cx="8520600" cy="31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500" b="1"/>
              <a:t>CHI HA RISPOSTO: 45 enti su 52 </a:t>
            </a:r>
            <a:r>
              <a:rPr lang="it" sz="5100" b="1"/>
              <a:t>(Aggiornamento al 4.02.25)</a:t>
            </a:r>
            <a:br>
              <a:rPr lang="it" sz="5100" b="1"/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A.L.I.Ce Ferrara odv</a:t>
            </a:r>
            <a:b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ADMO Ferrara</a:t>
            </a:r>
            <a:b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AGPC-ODV</a:t>
            </a:r>
            <a:b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AIC EMILIA ROMAGNA APS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AIDO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Aiutocompiti sabato mattina</a:t>
            </a:r>
            <a:b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Alce Cefalea - Gruppo Auto aiuto</a:t>
            </a:r>
            <a:b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Animal Defenders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ANGLAD BOLOGNA/FERRARA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AssiSla Aps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APEC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Ateda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Auto-Mutuo aiuto in rete odv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AVIS Tresignana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CAM - Centro di ascolto uomini maltrattanti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Cies Ferrara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CIRCI-ODV</a:t>
            </a:r>
            <a:endParaRPr sz="4878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69" name="Google Shape;69;p15"/>
          <p:cNvSpPr txBox="1"/>
          <p:nvPr/>
        </p:nvSpPr>
        <p:spPr>
          <a:xfrm>
            <a:off x="3314700" y="1842450"/>
            <a:ext cx="27078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Copresc Ferrara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Emergency ong onlus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Ernesto Odv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Family Connection - nea bpd italia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Feedback - APS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Ferrara Linux User Group APS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FIAB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Fondazione Costruiamo Futuro Onlus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Forum TS Ferrara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Gruppo "La Formica" che comprende Family Connection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Gruppo AMA Dire Basta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Gruppo Ama "Loro vivono nel cuore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Gruppo Famiglie Adottive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Gruppo famiglie Affidatarie"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Gruppo Estense Parkinson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Gruppo La Fenice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Intercultura odv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Kairos ODV 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6124500" y="2109150"/>
            <a:ext cx="2707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LO SPECCHIO ODV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Mai da Soli Ferrara ODV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Movimento di Cooperazione Educativa 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OIPA</a:t>
            </a:r>
            <a:br>
              <a:rPr lang="it" sz="1100">
                <a:solidFill>
                  <a:schemeClr val="dk2"/>
                </a:solidFill>
              </a:rPr>
            </a:br>
            <a:r>
              <a:rPr lang="it" sz="1100">
                <a:solidFill>
                  <a:schemeClr val="dk2"/>
                </a:solidFill>
              </a:rPr>
              <a:t>Onconauti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Sos dislessia odv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</a:rPr>
              <a:t>Tutori nel Tempo ODV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 descr="Grafico delle risposte di Moduli. Titolo della domanda: 3. Saresti disponibile a svolgere le stesse attività che ora svolgi in via Ravenna 52  presso il locali di Via Bologna 637?. Numero di risposte: 48 risposte." title="3. Saresti disponibile a svolgere le stesse attività che ora svolgi in via Ravenna 52  presso il locali di Via Bologna 637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0063"/>
            <a:ext cx="9144003" cy="41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 descr="Grafico delle risposte di Moduli. Titolo della domanda: 3 a. Se si, quali sono le condizioni per te favorevoli o neutre per continuare a fare le attività anche nella nuova sede proposta? (più opzioni possibili). Numero di risposte: 34 risposte." title="3 a. Se si, quali sono le condizioni per te favorevoli o neutre per continuare a fare le attività anche nella nuova sede proposta? (più opzioni possibili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264"/>
            <a:ext cx="9144003" cy="46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 descr="Grafico delle risposte di Moduli. Titolo della domanda: 3 b. se no, quali sono i maggiori impedimenti? (possibili + opzioni). Numero di risposte: 37 risposte." title="3 b. se no, quali sono i maggiori impedimenti? (possibili + opzioni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401836"/>
            <a:ext cx="9144003" cy="433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9" descr="Grafico delle risposte di Moduli. Titolo della domanda: 4.  quali sono le attività per cui solitamente frequenti la casa del volontariato di Via Ravenna 52?. Numero di risposte: 32 risposte." title="4.  quali sono le attività per cui solitamente frequenti la casa del volontariato di Via Ravenna 52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805"/>
            <a:ext cx="9144003" cy="483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20" descr="Grafico delle risposte di Moduli. Titolo della domanda: 5. Che tipo di spazio avrai bisogno ancora nella nuova sede? . Numero di risposte: 48 risposte." title="5. Che tipo di spazio avrai bisogno ancora nella nuova sede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49761"/>
            <a:ext cx="8832302" cy="4191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1" descr="Grafico delle risposte di Moduli. Titolo della domanda: 6. Di quali spazi e/o servizi condivisi hai bisogno per la tua attività: &#10;. Numero di risposte: 48 risposte." title="6. Di quali spazi e/o servizi condivisi hai bisogno per la tua attività: 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3284"/>
            <a:ext cx="8832302" cy="4433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Presentazione su schermo (16:9)</PresentationFormat>
  <Paragraphs>114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Roboto</vt:lpstr>
      <vt:lpstr>Arial</vt:lpstr>
      <vt:lpstr>Verdana</vt:lpstr>
      <vt:lpstr>Simple Light</vt:lpstr>
      <vt:lpstr> La Casa del Volontariato di Ferrara - quale futuro?</vt:lpstr>
      <vt:lpstr>dove siamo …</vt:lpstr>
      <vt:lpstr>sondaggio ENTI che hanno sede legale e/o operativa presso la casa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possibile sintesi dei contributi</vt:lpstr>
      <vt:lpstr>Presentazione standard di PowerPoint</vt:lpstr>
      <vt:lpstr>Presentazione standard di PowerPoint</vt:lpstr>
      <vt:lpstr>Presentazione standard di PowerPoint</vt:lpstr>
      <vt:lpstr>alcune risposte dal sondaggio dei singoli - 126 risposte</vt:lpstr>
      <vt:lpstr>Presentazione standard di PowerPoint</vt:lpstr>
      <vt:lpstr>Presentazione standard di PowerPoint</vt:lpstr>
      <vt:lpstr>e ora? che facciamo?</vt:lpstr>
      <vt:lpstr> La Casa del Volontariato di Ferrara - quale futuro?</vt:lpstr>
      <vt:lpstr>CHI LA ABITA?</vt:lpstr>
      <vt:lpstr>CHI LA VIVE? </vt:lpstr>
      <vt:lpstr>UTILIZZO DELLA SALA RIUNIONI SU PRENOTAZIONE</vt:lpstr>
      <vt:lpstr>SPAZI OGGI A DISPOSIZIONE </vt:lpstr>
      <vt:lpstr>SPAZI OGGI A DISPOSIZIONE</vt:lpstr>
      <vt:lpstr>Proposta in via Bologna 637 (ex sede coldiretti)</vt:lpstr>
      <vt:lpstr>Sala riunioni PT - spazio condiviso con altri enti</vt:lpstr>
      <vt:lpstr>Spazio per csv e associazioni - 1 piano </vt:lpstr>
      <vt:lpstr>Proposta in via Bologna 637 (ex Coldiretti): primo piano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Casa del Volontariato di Ferrara - quale futuro?</dc:title>
  <dc:creator>Francesca Gallini</dc:creator>
  <cp:lastModifiedBy>Francesca Gallini</cp:lastModifiedBy>
  <cp:revision>2</cp:revision>
  <dcterms:modified xsi:type="dcterms:W3CDTF">2025-07-15T08:35:18Z</dcterms:modified>
</cp:coreProperties>
</file>